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D13F6-2145-4826-9CD4-B33B53B3A9AE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38D41-FBD8-4B51-8F5E-F730EE2BB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267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F483-B5CC-4085-8107-F9A04DD263CB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6EF3-B4CF-4268-937A-F53E00502A1A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484-B594-4668-BA6D-CB56806F9069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0779-A35C-4B21-93F2-A865238B3693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CC79-88D2-487B-B0FD-96594879E788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264F-1CA2-445D-B568-D045395EA6AB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B726-1C9B-485E-ACE4-86F9AB202A58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3CA2-DD67-49A1-91AD-58CB5D6B9742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AE5D-B907-4836-8B46-409B4F0B88A1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860E-93B8-4D09-8448-0F4E3E6CF688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EAF0-E63F-4A9F-B334-629259554F50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BE03-16E0-4A99-80BD-B8BB0982DCEC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AED2-F4D7-4AFE-872F-83B9A4139118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CD2B-0408-422F-8432-5BD263860994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FB3C-77C5-4C59-9850-9D9B8EFB2927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7D9A-BB0A-476A-AFA5-372612761066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BF580-9D6B-4D91-94CC-F391A06D79AA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/>
              <a:t>Experiments in Economics Lecture </a:t>
            </a:r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smtClean="0"/>
              <a:t>Writing up the results and submitting the paper for publication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11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That is the end of Lecture 7.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Thank you for your attention.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2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Starting off the writing up</a:t>
            </a:r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2282"/>
            <a:ext cx="8596668" cy="4358891"/>
          </a:xfrm>
        </p:spPr>
        <p:txBody>
          <a:bodyPr/>
          <a:lstStyle/>
          <a:p>
            <a:r>
              <a:rPr lang="en-GB" dirty="0" smtClean="0"/>
              <a:t>I would suggest starting with choosing a target journal, and checking out its requirements and style guides.</a:t>
            </a:r>
          </a:p>
          <a:p>
            <a:r>
              <a:rPr lang="en-GB" dirty="0" smtClean="0"/>
              <a:t>Remember that wherever you submit it, the journal will send it out to referees. They may be nice or otherwise. Bear them in mind while you write.</a:t>
            </a:r>
          </a:p>
          <a:p>
            <a:r>
              <a:rPr lang="en-GB" dirty="0" smtClean="0"/>
              <a:t>Write the title of the paper and the abstract first.</a:t>
            </a:r>
          </a:p>
          <a:p>
            <a:r>
              <a:rPr lang="en-GB" dirty="0" smtClean="0"/>
              <a:t>The abstract will help you structure the paper, and keep in mind what you want to convey to the reader.</a:t>
            </a:r>
          </a:p>
          <a:p>
            <a:r>
              <a:rPr lang="en-GB" dirty="0" smtClean="0"/>
              <a:t>Then decide the sections in the paper: introduction; statement of the problem the subjects were asked to tackle; relevant other literature; experimental design and implementation; results; conclusion.</a:t>
            </a:r>
          </a:p>
          <a:p>
            <a:r>
              <a:rPr lang="en-GB" dirty="0" smtClean="0"/>
              <a:t>Then start writing, not necessarily in the order that they will appear in the paper, but keep in mind the objectives of the paper.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957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154655"/>
          </a:xfrm>
        </p:spPr>
        <p:txBody>
          <a:bodyPr>
            <a:normAutofit/>
          </a:bodyPr>
          <a:lstStyle/>
          <a:p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3200" dirty="0" smtClean="0"/>
              <a:t>The abstract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Remember that many people will read only the abstract, and that you will have to pull the reader in.</a:t>
            </a:r>
          </a:p>
          <a:p>
            <a:r>
              <a:rPr lang="en-GB" dirty="0" smtClean="0"/>
              <a:t>Make it short and succinct, avoid technical and experimental, and indeed any, detail.</a:t>
            </a:r>
          </a:p>
          <a:p>
            <a:r>
              <a:rPr lang="en-GB" dirty="0" smtClean="0"/>
              <a:t>Make it obvious that you have tackled an interesting question, and </a:t>
            </a:r>
            <a:r>
              <a:rPr lang="en-GB" i="1" dirty="0" smtClean="0"/>
              <a:t>hint</a:t>
            </a:r>
            <a:r>
              <a:rPr lang="en-GB" dirty="0" smtClean="0"/>
              <a:t> at the importance of the results of the experiment.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66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/>
          </a:bodyPr>
          <a:lstStyle/>
          <a:p>
            <a:r>
              <a:rPr lang="en-GB" dirty="0"/>
              <a:t>Introduction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should be a genuine introduction to the problem you have addressed.</a:t>
            </a:r>
          </a:p>
          <a:p>
            <a:r>
              <a:rPr lang="en-GB" dirty="0" smtClean="0"/>
              <a:t>Do not make it too long – some referees will only read this part.</a:t>
            </a:r>
          </a:p>
          <a:p>
            <a:r>
              <a:rPr lang="en-GB" dirty="0" smtClean="0"/>
              <a:t>Suck the reader in – make it clear that you have addressed an important problem and tackled it differently than before.</a:t>
            </a:r>
          </a:p>
          <a:p>
            <a:r>
              <a:rPr lang="en-GB" dirty="0" smtClean="0"/>
              <a:t>Hint at your results, but do not go into detail.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88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the nature of the decision-problem that the subjects were asked to tackle.</a:t>
            </a:r>
          </a:p>
          <a:p>
            <a:r>
              <a:rPr lang="en-GB" dirty="0" smtClean="0"/>
              <a:t>Do not give too much detail, but describe the broad structure of the problem and the nature of its solution in the theoretical literature.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49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Related literature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often difficult to know how much to include here</a:t>
            </a:r>
          </a:p>
          <a:p>
            <a:r>
              <a:rPr lang="en-GB" dirty="0" smtClean="0"/>
              <a:t>Too little, and the referees will complain that you do not know the literature</a:t>
            </a:r>
          </a:p>
          <a:p>
            <a:r>
              <a:rPr lang="en-GB" dirty="0"/>
              <a:t>T</a:t>
            </a:r>
            <a:r>
              <a:rPr lang="en-GB" dirty="0" smtClean="0"/>
              <a:t>oo much, and they will complain that you are being verbose.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746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experimental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a broad overview of what subjects were asked to </a:t>
            </a:r>
            <a:r>
              <a:rPr lang="en-GB" dirty="0" smtClean="0"/>
              <a:t>do</a:t>
            </a:r>
            <a:r>
              <a:rPr lang="en-GB" dirty="0" smtClean="0"/>
              <a:t>, what information they were given and what decisions they were asked to make.</a:t>
            </a:r>
            <a:endParaRPr lang="en-GB" dirty="0" smtClean="0"/>
          </a:p>
          <a:p>
            <a:r>
              <a:rPr lang="en-GB" dirty="0" smtClean="0"/>
              <a:t>Describe in outline the nature of the experimental software, and explain why you did what you do did.</a:t>
            </a:r>
          </a:p>
          <a:p>
            <a:r>
              <a:rPr lang="en-GB" dirty="0" smtClean="0"/>
              <a:t>If possible, give links to your software so that readers can experience it.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500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difficult to give advice as to how much to include here. </a:t>
            </a:r>
          </a:p>
          <a:p>
            <a:r>
              <a:rPr lang="en-GB" dirty="0" smtClean="0"/>
              <a:t>It is probably best to giv</a:t>
            </a:r>
            <a:r>
              <a:rPr lang="en-GB" dirty="0" smtClean="0"/>
              <a:t>e the main results in the main body of the paper, and leave detail to a (possibly) unpublished appendix.</a:t>
            </a:r>
            <a:endParaRPr lang="en-GB" dirty="0" smtClean="0"/>
          </a:p>
          <a:p>
            <a:r>
              <a:rPr lang="en-GB" dirty="0" smtClean="0"/>
              <a:t>Be </a:t>
            </a:r>
            <a:r>
              <a:rPr lang="en-GB" dirty="0" smtClean="0"/>
              <a:t>succinct; do not give too much detail; if the referee wants detail you can always include it in a revision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Use figures and tables where possible, and make sure that they are fully annotated.</a:t>
            </a:r>
          </a:p>
          <a:p>
            <a:r>
              <a:rPr lang="en-GB" dirty="0" smtClean="0"/>
              <a:t>Relate your results to the objectives of the experiment.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77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readers, if they get past the abstract, may then read (only) the conclusions.</a:t>
            </a:r>
            <a:endParaRPr lang="en-GB" dirty="0"/>
          </a:p>
          <a:p>
            <a:r>
              <a:rPr lang="en-GB" dirty="0" smtClean="0"/>
              <a:t>Thus the conclusions should start by repeating the objectives of the experiment, and finish with a precis of the main results; do not go into detail; if they want that, they will have to read the rest of the article.</a:t>
            </a:r>
          </a:p>
          <a:p>
            <a:r>
              <a:rPr lang="en-GB" dirty="0" smtClean="0"/>
              <a:t>Stress the interesting parts of the results and their relevance to economics and the world.</a:t>
            </a:r>
          </a:p>
          <a:p>
            <a:r>
              <a:rPr lang="en-GB" dirty="0" smtClean="0"/>
              <a:t>Finish on an upbeat note.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170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13068</TotalTime>
  <Words>643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Experiments in Economics Lecture 7</vt:lpstr>
      <vt:lpstr>Starting off the writing up</vt:lpstr>
      <vt:lpstr> The abstract</vt:lpstr>
      <vt:lpstr>Introduction </vt:lpstr>
      <vt:lpstr>The problem</vt:lpstr>
      <vt:lpstr>Related literature</vt:lpstr>
      <vt:lpstr>The experimental design</vt:lpstr>
      <vt:lpstr>Results</vt:lpstr>
      <vt:lpstr>Conclusions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Hey</dc:creator>
  <cp:lastModifiedBy>John Hey</cp:lastModifiedBy>
  <cp:revision>19</cp:revision>
  <dcterms:created xsi:type="dcterms:W3CDTF">2020-09-12T12:48:19Z</dcterms:created>
  <dcterms:modified xsi:type="dcterms:W3CDTF">2022-04-05T09:26:29Z</dcterms:modified>
</cp:coreProperties>
</file>